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6600"/>
    <a:srgbClr val="80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228" autoAdjust="0"/>
    <p:restoredTop sz="94660"/>
  </p:normalViewPr>
  <p:slideViewPr>
    <p:cSldViewPr>
      <p:cViewPr varScale="1">
        <p:scale>
          <a:sx n="108" d="100"/>
          <a:sy n="108" d="100"/>
        </p:scale>
        <p:origin x="1350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087D17-FE2D-4949-AB93-62552308EDE7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DE9CC5-6FA9-4BCD-9DCF-6BBAC5A0A1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3946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DE9CC5-6FA9-4BCD-9DCF-6BBAC5A0A1E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6666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hyperlink" Target="mailto:cozdpso@yandex.r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0" Type="http://schemas.openxmlformats.org/officeDocument/2006/relationships/image" Target="../media/image7.jpeg"/><Relationship Id="rId4" Type="http://schemas.openxmlformats.org/officeDocument/2006/relationships/image" Target="../media/image2.jpe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4960678" y="1468925"/>
            <a:ext cx="3861814" cy="296886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indent="182880" algn="just" fontAlgn="t">
              <a:lnSpc>
                <a:spcPct val="107000"/>
              </a:lnSpc>
            </a:pPr>
            <a:r>
              <a:rPr lang="ru-RU" sz="1000" b="1" dirty="0">
                <a:solidFill>
                  <a:srgbClr val="0070C0"/>
                </a:solidFill>
                <a:latin typeface="Calibri" panose="020F0502020204030204" pitchFamily="34" charset="0"/>
              </a:rPr>
              <a:t>1. Следите за соблюдением режима дня и исполнением предписаний врачей.</a:t>
            </a:r>
            <a:endParaRPr lang="ru-RU" dirty="0">
              <a:latin typeface="Arial" panose="020B0604020202020204" pitchFamily="34" charset="0"/>
            </a:endParaRPr>
          </a:p>
          <a:p>
            <a:pPr indent="182880" algn="just" fontAlgn="t">
              <a:lnSpc>
                <a:spcPct val="107000"/>
              </a:lnSpc>
            </a:pPr>
            <a:r>
              <a:rPr lang="ru-RU" sz="1000" b="1" dirty="0">
                <a:solidFill>
                  <a:srgbClr val="0070C0"/>
                </a:solidFill>
                <a:latin typeface="Calibri" panose="020F0502020204030204" pitchFamily="34" charset="0"/>
              </a:rPr>
              <a:t>2. Составляйте план занятий на несколько недель вперед. Разрабатывайте его совместно с педагогом, психологом, врачами.</a:t>
            </a:r>
            <a:endParaRPr lang="ru-RU" dirty="0">
              <a:latin typeface="Arial" panose="020B0604020202020204" pitchFamily="34" charset="0"/>
            </a:endParaRPr>
          </a:p>
          <a:p>
            <a:pPr indent="182880" algn="just" fontAlgn="t">
              <a:lnSpc>
                <a:spcPct val="107000"/>
              </a:lnSpc>
            </a:pPr>
            <a:r>
              <a:rPr lang="ru-RU" sz="1000" b="1" dirty="0">
                <a:solidFill>
                  <a:srgbClr val="0070C0"/>
                </a:solidFill>
                <a:latin typeface="Calibri" panose="020F0502020204030204" pitchFamily="34" charset="0"/>
              </a:rPr>
              <a:t>3. Независимо от диагноза проводите игры на развитие ритма движений (хлопки, притопы, шлепки по коленям и др.) - подобные упражнения улучшают эмоциональный фон ребенка.</a:t>
            </a:r>
            <a:endParaRPr lang="ru-RU" dirty="0">
              <a:latin typeface="Arial" panose="020B0604020202020204" pitchFamily="34" charset="0"/>
            </a:endParaRPr>
          </a:p>
          <a:p>
            <a:pPr indent="182880" algn="just" fontAlgn="t">
              <a:lnSpc>
                <a:spcPct val="107000"/>
              </a:lnSpc>
            </a:pPr>
            <a:r>
              <a:rPr lang="ru-RU" sz="1000" b="1" dirty="0">
                <a:solidFill>
                  <a:srgbClr val="0070C0"/>
                </a:solidFill>
                <a:latin typeface="Calibri" panose="020F0502020204030204" pitchFamily="34" charset="0"/>
              </a:rPr>
              <a:t>4. Чаще разговаривайте с ребёнком. Не ограничивайте ребёнка в общении со сверстниками.</a:t>
            </a:r>
            <a:endParaRPr lang="ru-RU" dirty="0">
              <a:latin typeface="Arial" panose="020B0604020202020204" pitchFamily="34" charset="0"/>
            </a:endParaRPr>
          </a:p>
          <a:p>
            <a:pPr indent="182880" algn="just" fontAlgn="t">
              <a:lnSpc>
                <a:spcPct val="107000"/>
              </a:lnSpc>
            </a:pPr>
            <a:r>
              <a:rPr lang="ru-RU" sz="1000" b="1" dirty="0">
                <a:solidFill>
                  <a:srgbClr val="0070C0"/>
                </a:solidFill>
                <a:latin typeface="Calibri" panose="020F0502020204030204" pitchFamily="34" charset="0"/>
              </a:rPr>
              <a:t>5. Не ограничивайте самостоятельность ребенка в самообслуживании. Не забывайте про похвалу, но используйте разные ее формы, чтобы ребенок не начал относиться к ней как к чему-то естественному.</a:t>
            </a:r>
            <a:endParaRPr lang="ru-RU" dirty="0">
              <a:latin typeface="Arial" panose="020B0604020202020204" pitchFamily="34" charset="0"/>
            </a:endParaRPr>
          </a:p>
          <a:p>
            <a:pPr indent="182880" algn="just" fontAlgn="t">
              <a:lnSpc>
                <a:spcPct val="107000"/>
              </a:lnSpc>
            </a:pPr>
            <a:r>
              <a:rPr lang="ru-RU" sz="1000" b="1" dirty="0">
                <a:solidFill>
                  <a:srgbClr val="0070C0"/>
                </a:solidFill>
                <a:latin typeface="Calibri" panose="020F0502020204030204" pitchFamily="34" charset="0"/>
              </a:rPr>
              <a:t>6. Любое занятие стройте в три этапа: инструкция ребенку, помощь при необходимости, похвала успехов.</a:t>
            </a:r>
            <a:endParaRPr lang="ru-RU" dirty="0">
              <a:latin typeface="Arial" panose="020B0604020202020204" pitchFamily="34" charset="0"/>
            </a:endParaRP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755D5809-4A8F-43AB-ABDF-8B499A4F22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03" y="3447371"/>
            <a:ext cx="2165722" cy="1129491"/>
          </a:xfrm>
          <a:prstGeom prst="rect">
            <a:avLst/>
          </a:prstGeom>
        </p:spPr>
      </p:pic>
      <p:pic>
        <p:nvPicPr>
          <p:cNvPr id="38" name="Picture 4" descr="http://yuttamebel.ru/d/902101/d/galochka_sinyay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943" y="406710"/>
            <a:ext cx="672354" cy="736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01BFECC-EDAA-4586-987C-A386F02045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74663" y="590092"/>
            <a:ext cx="593557" cy="593557"/>
          </a:xfrm>
          <a:prstGeom prst="rect">
            <a:avLst/>
          </a:prstGeom>
        </p:spPr>
      </p:pic>
      <p:pic>
        <p:nvPicPr>
          <p:cNvPr id="19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5734" y="4530080"/>
            <a:ext cx="359302" cy="997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4620370" y="1734753"/>
            <a:ext cx="4406504" cy="4382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b="1" dirty="0">
              <a:solidFill>
                <a:srgbClr val="000099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942746" y="63360"/>
            <a:ext cx="3424511" cy="132255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/>
          </a:p>
          <a:p>
            <a:pPr algn="ctr"/>
            <a:r>
              <a:rPr lang="ru-RU" sz="1600" dirty="0"/>
              <a:t>ПСИХОЛОГИЧЕСКИЕ РЕКОМЕНДАЦИИ ДЛЯ РОДИТЕЛЕЙ ДЕТЕЙ</a:t>
            </a:r>
          </a:p>
          <a:p>
            <a:pPr algn="ctr"/>
            <a:r>
              <a:rPr lang="ru-RU" sz="1600" dirty="0"/>
              <a:t>С ОГРАНИЧЕННЫМИ ВОЗМОЖНОСТЯМИ ЗДОРОВЬЯ</a:t>
            </a:r>
          </a:p>
          <a:p>
            <a:endParaRPr lang="ru-RU" sz="1600" b="1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161483" y="2039556"/>
            <a:ext cx="2854198" cy="112949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rgbClr val="0070C0"/>
                </a:solidFill>
              </a:rPr>
              <a:t>Эмоциональные: </a:t>
            </a:r>
            <a:r>
              <a:rPr lang="ru-RU" sz="1000" dirty="0">
                <a:solidFill>
                  <a:srgbClr val="0070C0"/>
                </a:solidFill>
              </a:rPr>
              <a:t>привязанность к близкому родственнику. Ребенку нужно уделять много времени и внимания, чтобы он понял сигналы взрослых. Нужно научиться замечать и поддерживать ответную реакцию ребенка, даже если она очень слабая и замедленная.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135516" y="4855187"/>
            <a:ext cx="2028050" cy="181854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b="1" dirty="0">
                <a:solidFill>
                  <a:srgbClr val="0070C0"/>
                </a:solidFill>
              </a:rPr>
              <a:t>Сенсорные: </a:t>
            </a:r>
            <a:r>
              <a:rPr lang="ru-RU" sz="1050" dirty="0">
                <a:solidFill>
                  <a:srgbClr val="0070C0"/>
                </a:solidFill>
              </a:rPr>
              <a:t>разнообразие зрительных, слуховых, тактильных, вкусовых ощущений. Ребенок с тяжелыми двигательными и сенсорными нарушениями получает мало стимулов извне. Родители должны обеспечить ему богатый и разнообразный сенсорный опыт</a:t>
            </a:r>
            <a:r>
              <a:rPr lang="ru-RU" sz="1050" b="1" dirty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2293506" y="3340808"/>
            <a:ext cx="2592287" cy="14957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rgbClr val="0070C0"/>
                </a:solidFill>
              </a:rPr>
              <a:t>Двигательные: </a:t>
            </a:r>
            <a:r>
              <a:rPr lang="ru-RU" sz="1000" dirty="0">
                <a:solidFill>
                  <a:srgbClr val="0070C0"/>
                </a:solidFill>
              </a:rPr>
              <a:t>свободное и безопасное перемещение. Детям даже с тяжелыми нарушениями моторики и зрения жизненно необходимо иметь возможность перемещаться в пространстве. Многим требуется специальная помощь в передвижении. Снижение двигательной активности ведет к уменьшению количества сенсорных стимулов</a:t>
            </a:r>
            <a:r>
              <a:rPr lang="ru-RU" sz="1200" dirty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527478" y="4532250"/>
            <a:ext cx="2592287" cy="1034361"/>
          </a:xfrm>
          <a:prstGeom prst="rect">
            <a:avLst/>
          </a:prstGeom>
          <a:solidFill>
            <a:srgbClr val="00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/>
              <a:t>Изучите правовые основы сопровождения ребенка с ОВЗ: Закон «Об образовании в РФ», ФГОС ОВЗ, СанПиН, Конвенция о правах ребенка, Конституция РФ и другие тематические документы</a:t>
            </a:r>
            <a:r>
              <a:rPr lang="ru-RU" sz="1200" b="1" dirty="0"/>
              <a:t>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293506" y="5005336"/>
            <a:ext cx="2592287" cy="14077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rgbClr val="0070C0"/>
                </a:solidFill>
              </a:rPr>
              <a:t>Социальные: </a:t>
            </a:r>
            <a:r>
              <a:rPr lang="ru-RU" sz="1000" dirty="0">
                <a:solidFill>
                  <a:srgbClr val="0070C0"/>
                </a:solidFill>
              </a:rPr>
              <a:t>выход на улицу, общение,</a:t>
            </a:r>
          </a:p>
          <a:p>
            <a:pPr algn="ctr"/>
            <a:r>
              <a:rPr lang="ru-RU" sz="1000" dirty="0">
                <a:solidFill>
                  <a:srgbClr val="0070C0"/>
                </a:solidFill>
              </a:rPr>
              <a:t>участие в жизни общества. У каждого</a:t>
            </a:r>
          </a:p>
          <a:p>
            <a:pPr algn="ctr"/>
            <a:r>
              <a:rPr lang="ru-RU" sz="1000" dirty="0">
                <a:solidFill>
                  <a:srgbClr val="0070C0"/>
                </a:solidFill>
              </a:rPr>
              <a:t>ребенка должна быть возможность</a:t>
            </a:r>
          </a:p>
          <a:p>
            <a:pPr algn="ctr"/>
            <a:r>
              <a:rPr lang="ru-RU" sz="1000" dirty="0">
                <a:solidFill>
                  <a:srgbClr val="0070C0"/>
                </a:solidFill>
              </a:rPr>
              <a:t>регулярно выезжать за пределы своего</a:t>
            </a:r>
          </a:p>
          <a:p>
            <a:pPr algn="ctr"/>
            <a:r>
              <a:rPr lang="ru-RU" sz="1000" dirty="0">
                <a:solidFill>
                  <a:srgbClr val="0070C0"/>
                </a:solidFill>
              </a:rPr>
              <a:t>дома и посещать разные места, такие</a:t>
            </a:r>
          </a:p>
          <a:p>
            <a:pPr algn="ctr"/>
            <a:r>
              <a:rPr lang="ru-RU" sz="1000" dirty="0">
                <a:solidFill>
                  <a:srgbClr val="0070C0"/>
                </a:solidFill>
              </a:rPr>
              <a:t>как парки, кафе, различные</a:t>
            </a:r>
          </a:p>
          <a:p>
            <a:pPr algn="ctr"/>
            <a:r>
              <a:rPr lang="ru-RU" sz="1000" dirty="0">
                <a:solidFill>
                  <a:srgbClr val="0070C0"/>
                </a:solidFill>
              </a:rPr>
              <a:t>мероприятия</a:t>
            </a:r>
            <a:r>
              <a:rPr lang="ru-RU" sz="1200" dirty="0">
                <a:solidFill>
                  <a:srgbClr val="000099"/>
                </a:solidFill>
              </a:rPr>
              <a:t>.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4CDA5C8F-4D50-48F1-BAEB-B03786060984}"/>
              </a:ext>
            </a:extLst>
          </p:cNvPr>
          <p:cNvSpPr/>
          <p:nvPr/>
        </p:nvSpPr>
        <p:spPr>
          <a:xfrm>
            <a:off x="4900292" y="5605608"/>
            <a:ext cx="4193283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00" b="1" dirty="0"/>
              <a:t>Если у Вас есть вопросы по оказанию медицинской помощи </a:t>
            </a:r>
            <a:endParaRPr lang="ru-RU" sz="900" dirty="0"/>
          </a:p>
          <a:p>
            <a:pPr algn="ctr"/>
            <a:r>
              <a:rPr lang="ru-RU" sz="900" b="1" dirty="0"/>
              <a:t>ребенку в учреждениях здравоохранения по месту проживания, реабилитации и психологической помощи – </a:t>
            </a:r>
            <a:endParaRPr lang="ru-RU" sz="900" dirty="0"/>
          </a:p>
          <a:p>
            <a:pPr algn="ctr"/>
            <a:r>
              <a:rPr lang="ru-RU" sz="900" dirty="0"/>
              <a:t>обращайтесь в Центр охраны здоровья детей и подростков </a:t>
            </a:r>
          </a:p>
          <a:p>
            <a:pPr algn="ctr"/>
            <a:r>
              <a:rPr lang="ru-RU" sz="900" dirty="0"/>
              <a:t>по телефону </a:t>
            </a:r>
            <a:r>
              <a:rPr lang="ru-RU" sz="900" b="1" dirty="0"/>
              <a:t>8-982-730-30-20</a:t>
            </a:r>
            <a:r>
              <a:rPr lang="ru-RU" sz="900" dirty="0"/>
              <a:t> (по будням с 9.00 до 17.00)</a:t>
            </a:r>
          </a:p>
          <a:p>
            <a:pPr algn="ctr"/>
            <a:r>
              <a:rPr lang="ru-RU" sz="900" dirty="0"/>
              <a:t>или в любой день круглосуточно по электронной почте </a:t>
            </a:r>
            <a:r>
              <a:rPr lang="en-US" sz="900" b="1" u="sng" dirty="0" err="1">
                <a:hlinkClick r:id="rId7"/>
              </a:rPr>
              <a:t>cozdpso</a:t>
            </a:r>
            <a:r>
              <a:rPr lang="ru-RU" sz="900" b="1" u="sng" dirty="0">
                <a:hlinkClick r:id="rId7"/>
              </a:rPr>
              <a:t>@</a:t>
            </a:r>
            <a:r>
              <a:rPr lang="en-US" sz="900" b="1" u="sng" dirty="0" err="1">
                <a:hlinkClick r:id="rId7"/>
              </a:rPr>
              <a:t>yandex</a:t>
            </a:r>
            <a:r>
              <a:rPr lang="ru-RU" sz="900" b="1" u="sng" dirty="0">
                <a:hlinkClick r:id="rId7"/>
              </a:rPr>
              <a:t>.</a:t>
            </a:r>
            <a:r>
              <a:rPr lang="en-US" sz="900" b="1" u="sng" dirty="0" err="1">
                <a:hlinkClick r:id="rId7"/>
              </a:rPr>
              <a:t>ru</a:t>
            </a:r>
            <a:r>
              <a:rPr lang="en-US" sz="900" dirty="0"/>
              <a:t>  </a:t>
            </a:r>
            <a:endParaRPr lang="ru-RU" sz="900" dirty="0"/>
          </a:p>
          <a:p>
            <a:pPr algn="ctr"/>
            <a:r>
              <a:rPr lang="ru-RU" sz="900" dirty="0"/>
              <a:t>(в зависимости от сложности вопроса ответы предоставим в режиме онлайн </a:t>
            </a:r>
          </a:p>
          <a:p>
            <a:pPr algn="ctr"/>
            <a:r>
              <a:rPr lang="ru-RU" sz="900" dirty="0"/>
              <a:t>или в течение трех дней)</a:t>
            </a:r>
          </a:p>
          <a:p>
            <a:pPr lvl="0" algn="ctr"/>
            <a:endParaRPr lang="ru-RU" sz="7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/>
            <a:endParaRPr lang="ru-RU" sz="7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DBF1677-36DF-410D-AED6-B563422E4821}"/>
              </a:ext>
            </a:extLst>
          </p:cNvPr>
          <p:cNvSpPr/>
          <p:nvPr/>
        </p:nvSpPr>
        <p:spPr>
          <a:xfrm>
            <a:off x="666928" y="91127"/>
            <a:ext cx="1986127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00" b="1" dirty="0">
                <a:latin typeface="Times New Roman" panose="02020603050405020304" pitchFamily="18" charset="0"/>
                <a:ea typeface="Batang" panose="020B0503020000020004" pitchFamily="18" charset="-127"/>
              </a:rPr>
              <a:t>МИНИСТЕРСТВО  ЗДРАВООХРАНЕНИЯ  СВЕРДЛОВСКОЙ  ОБЛАСТИ</a:t>
            </a:r>
            <a:endParaRPr lang="ru-RU" sz="700" b="1" dirty="0">
              <a:latin typeface="Times New Roman" panose="02020603050405020304" pitchFamily="18" charset="0"/>
            </a:endParaRPr>
          </a:p>
          <a:p>
            <a:pPr algn="ctr"/>
            <a:r>
              <a:rPr lang="ru-RU" sz="700" b="1" dirty="0">
                <a:latin typeface="Times New Roman" panose="02020603050405020304" pitchFamily="18" charset="0"/>
                <a:ea typeface="Batang" panose="020B0503020000020004" pitchFamily="18" charset="-127"/>
              </a:rPr>
              <a:t>ГБПОУ «СВЕРДЛОВСКИЙ  ОБЛАСТНОЙ  МЕДИЦИНСКИЙ  КОЛЛЕДЖ»</a:t>
            </a:r>
          </a:p>
          <a:p>
            <a:pPr algn="ctr"/>
            <a:endParaRPr lang="ru-RU" sz="300" b="1" dirty="0">
              <a:latin typeface="Times New Roman" panose="02020603050405020304" pitchFamily="18" charset="0"/>
              <a:ea typeface="Batang" panose="020B0503020000020004" pitchFamily="18" charset="-127"/>
            </a:endParaRPr>
          </a:p>
        </p:txBody>
      </p:sp>
      <p:sp>
        <p:nvSpPr>
          <p:cNvPr id="12" name="Прямоугольник: скругленные верхние углы 11">
            <a:extLst>
              <a:ext uri="{FF2B5EF4-FFF2-40B4-BE49-F238E27FC236}">
                <a16:creationId xmlns:a16="http://schemas.microsoft.com/office/drawing/2014/main" id="{9B550C25-9B8B-4F0F-976F-5EFD06FB5E05}"/>
              </a:ext>
            </a:extLst>
          </p:cNvPr>
          <p:cNvSpPr/>
          <p:nvPr/>
        </p:nvSpPr>
        <p:spPr>
          <a:xfrm>
            <a:off x="67221" y="1320766"/>
            <a:ext cx="4675608" cy="598242"/>
          </a:xfrm>
          <a:prstGeom prst="round2Same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Жизненно важные потребности детей с различными нарушениями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34009A3-BDCF-491A-8B31-3C7E48C86D33}"/>
              </a:ext>
            </a:extLst>
          </p:cNvPr>
          <p:cNvSpPr/>
          <p:nvPr/>
        </p:nvSpPr>
        <p:spPr>
          <a:xfrm>
            <a:off x="2001047" y="731340"/>
            <a:ext cx="1648448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ЦЕНТР ОХРАНЫ ЗДОРОВЬЯ ДЕТЕЙ И ПОДРОСТКОВ</a:t>
            </a:r>
          </a:p>
        </p:txBody>
      </p:sp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FD41A8CB-2BCA-476B-995E-56022D239A3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92203" y="1993273"/>
            <a:ext cx="1046793" cy="1242194"/>
          </a:xfrm>
          <a:prstGeom prst="rect">
            <a:avLst/>
          </a:prstGeom>
        </p:spPr>
      </p:pic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31CAC0A9-851E-4D08-A761-03EB3FCEF6B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226620" y="4713662"/>
            <a:ext cx="847619" cy="742857"/>
          </a:xfrm>
          <a:prstGeom prst="rect">
            <a:avLst/>
          </a:prstGeom>
        </p:spPr>
      </p:pic>
      <p:pic>
        <p:nvPicPr>
          <p:cNvPr id="1027" name="Рисунок 1">
            <a:extLst>
              <a:ext uri="{FF2B5EF4-FFF2-40B4-BE49-F238E27FC236}">
                <a16:creationId xmlns:a16="http://schemas.microsoft.com/office/drawing/2014/main" id="{332ABD2A-C8E8-4CBB-8F37-142E94DA0C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02" y="110355"/>
            <a:ext cx="637610" cy="579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2FE3CD4-732A-495F-B3E7-ABEC2677B7D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654027" y="63360"/>
            <a:ext cx="1784969" cy="589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0785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1461</TotalTime>
  <Words>417</Words>
  <Application>Microsoft Office PowerPoint</Application>
  <PresentationFormat>Экран (4:3)</PresentationFormat>
  <Paragraphs>32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User-482</cp:lastModifiedBy>
  <cp:revision>121</cp:revision>
  <cp:lastPrinted>2020-08-31T05:12:20Z</cp:lastPrinted>
  <dcterms:created xsi:type="dcterms:W3CDTF">2019-07-29T06:36:00Z</dcterms:created>
  <dcterms:modified xsi:type="dcterms:W3CDTF">2020-12-16T05:17:09Z</dcterms:modified>
</cp:coreProperties>
</file>